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31"/>
  </p:notesMasterIdLst>
  <p:handoutMasterIdLst>
    <p:handoutMasterId r:id="rId32"/>
  </p:handoutMasterIdLst>
  <p:sldIdLst>
    <p:sldId id="394" r:id="rId3"/>
    <p:sldId id="395" r:id="rId4"/>
    <p:sldId id="396" r:id="rId5"/>
    <p:sldId id="481" r:id="rId6"/>
    <p:sldId id="497" r:id="rId7"/>
    <p:sldId id="498" r:id="rId8"/>
    <p:sldId id="581" r:id="rId9"/>
    <p:sldId id="471" r:id="rId10"/>
    <p:sldId id="591" r:id="rId11"/>
    <p:sldId id="586" r:id="rId12"/>
    <p:sldId id="406" r:id="rId13"/>
    <p:sldId id="499" r:id="rId14"/>
    <p:sldId id="413" r:id="rId15"/>
    <p:sldId id="493" r:id="rId16"/>
    <p:sldId id="468" r:id="rId17"/>
    <p:sldId id="590" r:id="rId18"/>
    <p:sldId id="500" r:id="rId19"/>
    <p:sldId id="583" r:id="rId20"/>
    <p:sldId id="501" r:id="rId21"/>
    <p:sldId id="416" r:id="rId22"/>
    <p:sldId id="502" r:id="rId23"/>
    <p:sldId id="475" r:id="rId24"/>
    <p:sldId id="456" r:id="rId25"/>
    <p:sldId id="469" r:id="rId26"/>
    <p:sldId id="562" r:id="rId27"/>
    <p:sldId id="576" r:id="rId28"/>
    <p:sldId id="352" r:id="rId29"/>
    <p:sldId id="482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497"/>
            <p14:sldId id="498"/>
            <p14:sldId id="581"/>
            <p14:sldId id="471"/>
            <p14:sldId id="591"/>
            <p14:sldId id="586"/>
          </p14:sldIdLst>
        </p14:section>
        <p14:section name="Домашни, изпити, оценяване" id="{DBE78337-BE1C-478A-90A8-DDEDCDD19267}">
          <p14:sldIdLst>
            <p14:sldId id="406"/>
            <p14:sldId id="499"/>
            <p14:sldId id="413"/>
            <p14:sldId id="493"/>
            <p14:sldId id="468"/>
            <p14:sldId id="590"/>
            <p14:sldId id="500"/>
            <p14:sldId id="583"/>
          </p14:sldIdLst>
        </p14:section>
        <p14:section name="Ресурси" id="{6FBB0975-5D7E-4605-A7F7-A56F98E52A63}">
          <p14:sldIdLst>
            <p14:sldId id="501"/>
            <p14:sldId id="416"/>
            <p14:sldId id="502"/>
            <p14:sldId id="475"/>
            <p14:sldId id="456"/>
            <p14:sldId id="469"/>
            <p14:sldId id="562"/>
            <p14:sldId id="57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5B7A9-A0F3-4A9D-ACEE-0FD5D24EFF0C}" v="11" dt="2018-08-10T10:34:11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274" autoAdjust="0"/>
  </p:normalViewPr>
  <p:slideViewPr>
    <p:cSldViewPr snapToGrid="0">
      <p:cViewPr varScale="1">
        <p:scale>
          <a:sx n="122" d="100"/>
          <a:sy n="122" d="100"/>
        </p:scale>
        <p:origin x="108" y="3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1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30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133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0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0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2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3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Subtitle</a:t>
            </a:r>
            <a:endParaRPr lang="bg-BG"/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/>
              <a:t>Sample source code: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  <a:endParaRPr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Level`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Slide Title</a:t>
            </a:r>
            <a:endParaRPr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/>
              <a:t>Click to Edit Section 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9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hyperlink" Target="https://softuni.b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777/programming-basics-with-python-february-202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python-book.softuni.bg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61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7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60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57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62.png"/><Relationship Id="rId22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69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7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python-book.softuni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/>
              <a:t>Откриване на курса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Основи на програмирането</a:t>
            </a:r>
            <a:r>
              <a:rPr lang="en-US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bg-BG" sz="1800"/>
              <a:t>Софтуерен университет</a:t>
            </a:r>
            <a:endParaRPr lang="en-US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/>
              <a:t>СофтУни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175129"/>
            <a:ext cx="3288469" cy="832014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2A9E4188-574B-42E6-A3E3-E82422A3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" y="2185796"/>
            <a:ext cx="2491013" cy="248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527426"/>
            <a:ext cx="8637926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b="1" dirty="0"/>
              <a:t>Анна </a:t>
            </a:r>
            <a:r>
              <a:rPr lang="bg-BG" b="1" dirty="0" smtClean="0"/>
              <a:t>Сарамбелиева</a:t>
            </a:r>
          </a:p>
          <a:p>
            <a:pPr lvl="1">
              <a:lnSpc>
                <a:spcPct val="100000"/>
              </a:lnSpc>
            </a:pPr>
            <a:r>
              <a:rPr lang="ru-RU" sz="3400" dirty="0"/>
              <a:t> </a:t>
            </a:r>
            <a:r>
              <a:rPr lang="ru-RU" sz="3400" dirty="0" err="1"/>
              <a:t>Софтуерно</a:t>
            </a:r>
            <a:r>
              <a:rPr lang="ru-RU" sz="3400" dirty="0"/>
              <a:t> инженерство </a:t>
            </a:r>
            <a:r>
              <a:rPr lang="ru-RU" sz="3400" dirty="0" err="1"/>
              <a:t>във</a:t>
            </a:r>
            <a:r>
              <a:rPr lang="ru-RU" sz="3400" dirty="0"/>
              <a:t> ФМИ </a:t>
            </a:r>
            <a:r>
              <a:rPr lang="ru-RU" sz="3400" dirty="0" smtClean="0"/>
              <a:t>– </a:t>
            </a:r>
            <a:br>
              <a:rPr lang="ru-RU" sz="3400" dirty="0" smtClean="0"/>
            </a:br>
            <a:r>
              <a:rPr lang="ru-RU" sz="3400" dirty="0" err="1" smtClean="0"/>
              <a:t>Софийски</a:t>
            </a:r>
            <a:r>
              <a:rPr lang="ru-RU" sz="3400" dirty="0" smtClean="0"/>
              <a:t> </a:t>
            </a:r>
            <a:r>
              <a:rPr lang="ru-RU" sz="3400" dirty="0"/>
              <a:t>Университет и </a:t>
            </a:r>
            <a:r>
              <a:rPr lang="ru-RU" sz="3400" dirty="0" err="1"/>
              <a:t>СофтУни</a:t>
            </a:r>
            <a:endParaRPr lang="ru-RU" sz="3400" dirty="0"/>
          </a:p>
          <a:p>
            <a:pPr lvl="1">
              <a:lnSpc>
                <a:spcPct val="100000"/>
              </a:lnSpc>
            </a:pPr>
            <a:r>
              <a:rPr lang="ru-RU" sz="3400" dirty="0"/>
              <a:t>Част от </a:t>
            </a:r>
            <a:r>
              <a:rPr lang="en-US" sz="3400" dirty="0" err="1"/>
              <a:t>SoftUni</a:t>
            </a:r>
            <a:r>
              <a:rPr lang="en-US" sz="3400" dirty="0"/>
              <a:t> International </a:t>
            </a:r>
            <a:r>
              <a:rPr lang="ru-RU" sz="3400" dirty="0" err="1"/>
              <a:t>екипа</a:t>
            </a:r>
            <a:endParaRPr lang="ru-RU" sz="3400" dirty="0"/>
          </a:p>
          <a:p>
            <a:pPr lvl="1">
              <a:lnSpc>
                <a:spcPct val="100000"/>
              </a:lnSpc>
            </a:pPr>
            <a:r>
              <a:rPr lang="ru-RU" sz="3400" dirty="0"/>
              <a:t>Ко-лектор на </a:t>
            </a:r>
            <a:r>
              <a:rPr lang="en-US" sz="3400" dirty="0"/>
              <a:t>Java </a:t>
            </a:r>
            <a:r>
              <a:rPr lang="ru-RU" sz="3400" dirty="0"/>
              <a:t>и </a:t>
            </a:r>
            <a:r>
              <a:rPr lang="en-US" sz="3400" dirty="0" smtClean="0"/>
              <a:t>Python</a:t>
            </a:r>
            <a:r>
              <a:rPr lang="bg-BG" sz="3400" dirty="0"/>
              <a:t/>
            </a:r>
            <a:br>
              <a:rPr lang="bg-BG" sz="3400" dirty="0"/>
            </a:br>
            <a:r>
              <a:rPr lang="en-US" sz="3400" dirty="0" smtClean="0"/>
              <a:t>Programming </a:t>
            </a:r>
            <a:r>
              <a:rPr lang="en-US" sz="3400" dirty="0"/>
              <a:t>Basics </a:t>
            </a:r>
            <a:r>
              <a:rPr lang="ru-RU" sz="3400" dirty="0"/>
              <a:t>и </a:t>
            </a:r>
            <a:r>
              <a:rPr lang="ru-RU" sz="3400" dirty="0" smtClean="0"/>
              <a:t/>
            </a:r>
            <a:br>
              <a:rPr lang="ru-RU" sz="3400" dirty="0" smtClean="0"/>
            </a:br>
            <a:r>
              <a:rPr lang="en-US" sz="3400" dirty="0" smtClean="0"/>
              <a:t>Fundamentals(International</a:t>
            </a:r>
            <a:r>
              <a:rPr lang="en-US" sz="3400" dirty="0"/>
              <a:t>)</a:t>
            </a:r>
            <a:endParaRPr lang="bg-BG" sz="3400" dirty="0"/>
          </a:p>
          <a:p>
            <a:pPr marL="913966" lvl="3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000" dirty="0"/>
          </a:p>
          <a:p>
            <a:pPr marL="1218713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0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139" y="1777457"/>
            <a:ext cx="3564061" cy="4087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4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Домашни, изпити и оценяване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тях</a:t>
            </a:r>
            <a:r>
              <a:rPr lang="en-US" dirty="0"/>
              <a:t> </a:t>
            </a:r>
            <a:r>
              <a:rPr lang="bg-BG" dirty="0"/>
              <a:t>по време на занятие</a:t>
            </a:r>
            <a:endParaRPr lang="en-US" dirty="0"/>
          </a:p>
          <a:p>
            <a:pPr lvl="1"/>
            <a:r>
              <a:rPr lang="bg-BG" dirty="0"/>
              <a:t>Решенията трябва да бъдат предадени в срок </a:t>
            </a:r>
            <a:br>
              <a:rPr lang="bg-BG" dirty="0"/>
            </a:br>
            <a:r>
              <a:rPr lang="bg-BG" dirty="0"/>
              <a:t>от </a:t>
            </a:r>
            <a:r>
              <a:rPr lang="bg-BG" dirty="0">
                <a:solidFill>
                  <a:schemeClr val="bg1"/>
                </a:solidFill>
              </a:rPr>
              <a:t>7 дни </a:t>
            </a:r>
            <a:r>
              <a:rPr lang="bg-BG" dirty="0"/>
              <a:t>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3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4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/>
              <a:t>Качвате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sz="3200"/>
              <a:t>(</a:t>
            </a:r>
            <a:r>
              <a:rPr lang="bg-BG" sz="3200"/>
              <a:t>програмата)</a:t>
            </a:r>
            <a:endParaRPr lang="en-US" sz="3200">
              <a:cs typeface="Calibri"/>
            </a:endParaRPr>
          </a:p>
          <a:p>
            <a:pPr marL="456565" indent="-456565"/>
            <a:r>
              <a:rPr lang="bg-BG" sz="3200"/>
              <a:t>Програмата се проверява с </a:t>
            </a:r>
            <a:r>
              <a:rPr lang="bg-BG" sz="3200">
                <a:cs typeface="Calibri"/>
              </a:rPr>
              <a:t/>
            </a:r>
            <a:br>
              <a:rPr lang="bg-BG" sz="3200">
                <a:cs typeface="Calibri"/>
              </a:rPr>
            </a:br>
            <a:r>
              <a:rPr lang="bg-BG" sz="3200"/>
              <a:t>поредица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тестове</a:t>
            </a:r>
            <a:endParaRPr lang="bg-BG" sz="320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r>
              <a:rPr lang="bg-BG" sz="3200"/>
              <a:t>За всеки успешен </a:t>
            </a:r>
            <a:r>
              <a:rPr lang="bg-BG" sz="3200">
                <a:cs typeface="Calibri"/>
              </a:rPr>
              <a:t/>
            </a:r>
            <a:br>
              <a:rPr lang="bg-BG" sz="3200">
                <a:cs typeface="Calibri"/>
              </a:rPr>
            </a:br>
            <a:r>
              <a:rPr lang="bg-BG" sz="3200"/>
              <a:t>тест получавате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sz="320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endParaRPr lang="bg-BG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b="0"/>
              <a:t>Как работи тестването в</a:t>
            </a:r>
            <a:r>
              <a:rPr lang="en-US" sz="3950" b="0"/>
              <a:t> Judge </a:t>
            </a:r>
            <a:r>
              <a:rPr lang="bg-BG" sz="3950" b="0"/>
              <a:t>системата</a:t>
            </a:r>
            <a:r>
              <a:rPr lang="en-US" sz="3950" b="0"/>
              <a:t>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14" y="2639146"/>
            <a:ext cx="6554180" cy="3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Курсът "Основи на програмирането" завършва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с онлайн практически изпит – </a:t>
            </a:r>
            <a:r>
              <a:rPr lang="en-US" dirty="0">
                <a:solidFill>
                  <a:schemeClr val="bg1"/>
                </a:solidFill>
              </a:rPr>
              <a:t>9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 smtClean="0">
                <a:solidFill>
                  <a:schemeClr val="bg1"/>
                </a:solidFill>
              </a:rPr>
              <a:t>и </a:t>
            </a:r>
            <a:r>
              <a:rPr lang="en-US" dirty="0" smtClean="0">
                <a:solidFill>
                  <a:schemeClr val="bg1"/>
                </a:solidFill>
              </a:rPr>
              <a:t>10</a:t>
            </a:r>
            <a:r>
              <a:rPr lang="bg-BG" dirty="0" smtClean="0">
                <a:solidFill>
                  <a:schemeClr val="bg1"/>
                </a:solidFill>
              </a:rPr>
              <a:t> май</a:t>
            </a:r>
            <a:endParaRPr lang="bg-B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</a:t>
            </a:r>
            <a:r>
              <a:rPr lang="bg-BG" sz="2200"/>
              <a:t>– </a:t>
            </a:r>
            <a:r>
              <a:rPr lang="bg-BG" sz="2200" smtClean="0">
                <a:solidFill>
                  <a:schemeClr val="bg1"/>
                </a:solidFill>
              </a:rPr>
              <a:t>23</a:t>
            </a:r>
            <a:r>
              <a:rPr lang="en-US" sz="2200" smtClean="0">
                <a:solidFill>
                  <a:schemeClr val="bg1"/>
                </a:solidFill>
              </a:rPr>
              <a:t> </a:t>
            </a:r>
            <a:r>
              <a:rPr lang="bg-BG" sz="2200" dirty="0">
                <a:solidFill>
                  <a:schemeClr val="bg1"/>
                </a:solidFill>
              </a:rPr>
              <a:t>март </a:t>
            </a:r>
            <a:r>
              <a:rPr lang="bg-BG" sz="2200" dirty="0" smtClean="0"/>
              <a:t>(50лв</a:t>
            </a:r>
            <a:r>
              <a:rPr lang="bg-BG" sz="2200" dirty="0"/>
              <a:t>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цикли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цикли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434171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7212" y="1121144"/>
            <a:ext cx="10134600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Онлайн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изпит: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7 </a:t>
            </a:r>
            <a:r>
              <a:rPr lang="bg-BG" dirty="0" smtClean="0">
                <a:solidFill>
                  <a:schemeClr val="bg1"/>
                </a:solidFill>
              </a:rPr>
              <a:t>и 8 май</a:t>
            </a:r>
            <a:endParaRPr lang="bg-B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въпроса </a:t>
            </a:r>
            <a:r>
              <a:rPr lang="bg-BG" dirty="0"/>
              <a:t>за 30 минути 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Затворени въпроси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74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800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8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66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16" y="999650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4057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29892" y="189382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70001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2300" b="1" dirty="0"/>
                <a:t>Практически изпит </a:t>
              </a:r>
              <a:br>
                <a:rPr lang="bg-BG" sz="2300" b="1" dirty="0"/>
              </a:br>
              <a:r>
                <a:rPr lang="bg-BG" sz="2300" b="1" dirty="0"/>
                <a:t>90%</a:t>
              </a:r>
              <a:endParaRPr lang="en-US" sz="23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2706" y="1050659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en-US" sz="3200" b="1" dirty="0"/>
              <a:t>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69678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6010">
            <a:off x="8149896" y="275996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9066212" y="4205629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Теоретичен изпит </a:t>
            </a:r>
            <a:br>
              <a:rPr lang="bg-BG" sz="2400" b="1" dirty="0"/>
            </a:br>
            <a:r>
              <a:rPr lang="bg-BG" sz="2400" b="1" dirty="0"/>
              <a:t>5%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4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Какво ни трябва за курса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Цели на курса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Учебна програма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Преподаватели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Изпити</a:t>
            </a:r>
            <a:r>
              <a:rPr lang="en-US"/>
              <a:t> </a:t>
            </a:r>
            <a:r>
              <a:rPr lang="bg-BG"/>
              <a:t>и оценяване</a:t>
            </a:r>
            <a:endParaRPr lang="en-US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/>
              <a:t>Учебни ресурси</a:t>
            </a:r>
            <a:endParaRPr lang="en-US"/>
          </a:p>
          <a:p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Официален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/>
              <a:t> на курса "Основи на програмирането"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Обсъждайте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проблеми</a:t>
            </a:r>
            <a:endParaRPr lang="en-US" sz="3100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Сайт на курса и материали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59812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44" y="3200400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43053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20" y="117475"/>
            <a:ext cx="957649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Python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17812" y="16764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 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2018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ISBN 978-619-00-0806-4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python-book.softuni.bg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026" name="Picture 2" descr="https://python-book.softuni.bg/assets/Python-Programming-Basics-Book-Cover.png">
            <a:extLst>
              <a:ext uri="{FF2B5EF4-FFF2-40B4-BE49-F238E27FC236}">
                <a16:creationId xmlns:a16="http://schemas.microsoft.com/office/drawing/2014/main" id="{8B4E67C6-4EB3-4621-B9BD-BAA0164E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6" y="2219679"/>
            <a:ext cx="2241319" cy="30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PyCharm Community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 </a:t>
            </a:r>
            <a:r>
              <a:rPr lang="en-US" dirty="0"/>
              <a:t>Atom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18DAA88-5873-48C5-99D0-2447310BB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781802"/>
            <a:ext cx="2743200" cy="2743200"/>
          </a:xfrm>
          <a:prstGeom prst="rect">
            <a:avLst/>
          </a:prstGeom>
        </p:spPr>
      </p:pic>
      <p:pic>
        <p:nvPicPr>
          <p:cNvPr id="3" name="Picture 2" descr="Резултат с изображение за atom icon png">
            <a:extLst>
              <a:ext uri="{FF2B5EF4-FFF2-40B4-BE49-F238E27FC236}">
                <a16:creationId xmlns:a16="http://schemas.microsoft.com/office/drawing/2014/main" id="{0EB58011-53C0-4AEB-8E1B-EC60B3F2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25" y="3879849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526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418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586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419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3505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418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617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5679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419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2216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1419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3385" y="5654316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594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СофтУни</a:t>
            </a:r>
            <a:r>
              <a:rPr lang="bg-BG" dirty="0"/>
              <a:t> организационни партньори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endParaRPr lang="en-US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ru-RU" sz="2000" dirty="0">
                <a:hlinkClick r:id="rId4"/>
              </a:rPr>
              <a:t>"</a:t>
            </a:r>
            <a:r>
              <a:rPr lang="ru-RU" sz="2000" dirty="0" err="1">
                <a:hlinkClick r:id="rId4"/>
              </a:rPr>
              <a:t>Основи</a:t>
            </a:r>
            <a:r>
              <a:rPr lang="ru-RU" sz="2000" dirty="0">
                <a:hlinkClick r:id="rId4"/>
              </a:rPr>
              <a:t> на </a:t>
            </a:r>
            <a:r>
              <a:rPr lang="ru-RU" sz="2000" dirty="0" err="1">
                <a:hlinkClick r:id="rId4"/>
              </a:rPr>
              <a:t>програмирането</a:t>
            </a:r>
            <a:r>
              <a:rPr lang="ru-RU" sz="2000" dirty="0">
                <a:hlinkClick r:id="rId4"/>
              </a:rPr>
              <a:t> с </a:t>
            </a:r>
            <a:r>
              <a:rPr lang="ru-RU" sz="2000" dirty="0" err="1">
                <a:hlinkClick r:id="rId4"/>
              </a:rPr>
              <a:t>Python</a:t>
            </a:r>
            <a:r>
              <a:rPr lang="ru-RU" sz="2000" dirty="0">
                <a:hlinkClick r:id="rId4"/>
              </a:rPr>
              <a:t>" </a:t>
            </a:r>
            <a:r>
              <a:rPr lang="bg-BG" sz="2000" dirty="0"/>
              <a:t>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Лиценз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Обучения в СофтУни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Цели на курса и учебна програма</a:t>
            </a:r>
            <a:endParaRPr lang="en-US"/>
          </a:p>
        </p:txBody>
      </p:sp>
      <p:pic>
        <p:nvPicPr>
          <p:cNvPr id="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EB4FF147-1ABB-4B60-8AE6-BFFDCECD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24" y="1473867"/>
            <a:ext cx="2338976" cy="233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Курсът </a:t>
            </a:r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 dirty="0"/>
              <a:t>"</a:t>
            </a:r>
            <a:r>
              <a:rPr lang="bg-BG" dirty="0"/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Въведение в един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 dirty="0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Познания върху </a:t>
            </a:r>
            <a:r>
              <a:rPr lang="bg-BG" dirty="0">
                <a:solidFill>
                  <a:schemeClr val="bg1"/>
                </a:solidFill>
              </a:rPr>
              <a:t>основни концепции </a:t>
            </a:r>
            <a:r>
              <a:rPr lang="bg-BG" dirty="0"/>
              <a:t>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Базово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Първа крачка в едно ново и </a:t>
            </a:r>
            <a:br>
              <a:rPr lang="bg-BG" dirty="0"/>
            </a:b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динамично начинание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Цели на курса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03" y="2133600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</a:t>
            </a:r>
            <a:r>
              <a:rPr lang="bg-BG" dirty="0"/>
              <a:t>Откриване</a:t>
            </a:r>
            <a:r>
              <a:rPr lang="ru-RU" dirty="0"/>
              <a:t> на курса.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Първи стъпки в програмирането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</a:t>
            </a:r>
            <a:r>
              <a:rPr lang="bg-BG" dirty="0"/>
              <a:t>операции и пресмятания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Проверки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По-сложни проверки</a:t>
            </a:r>
            <a:endParaRPr lang="en-US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Цикли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1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Цикли – част 2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Вложени</a:t>
            </a:r>
            <a:r>
              <a:rPr lang="ru-RU" dirty="0"/>
              <a:t>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6"/>
            </a:pPr>
            <a:r>
              <a:rPr lang="bg-BG" dirty="0">
                <a:solidFill>
                  <a:schemeClr val="bg1"/>
                </a:solidFill>
              </a:rPr>
              <a:t>Пробен</a:t>
            </a:r>
            <a:r>
              <a:rPr lang="bg-BG" dirty="0"/>
              <a:t> онлайн изпит</a:t>
            </a:r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6"/>
            </a:pPr>
            <a:r>
              <a:rPr lang="bg-BG" dirty="0"/>
              <a:t>Онлайн теоретичен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Онлайн практически </a:t>
            </a:r>
            <a:r>
              <a:rPr lang="bg-BG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26" y="31242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41AD8-7988-4578-8474-C85FA991B9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1255712" y="1663770"/>
          <a:ext cx="9677400" cy="3530460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04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1790978"/>
          </a:xfrm>
        </p:spPr>
        <p:txBody>
          <a:bodyPr/>
          <a:lstStyle/>
          <a:p>
            <a:r>
              <a:rPr lang="bg-BG" dirty="0"/>
              <a:t>Преподаватели в курса</a:t>
            </a:r>
          </a:p>
        </p:txBody>
      </p:sp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946812"/>
            <a:ext cx="8420528" cy="331075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Атанас Атанасов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Бивш ръководител на </a:t>
            </a:r>
            <a:r>
              <a:rPr lang="en-US" sz="3400" dirty="0"/>
              <a:t>C# </a:t>
            </a:r>
            <a:r>
              <a:rPr lang="bg-BG" sz="3400" dirty="0"/>
              <a:t>пътеката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400" dirty="0"/>
              <a:t>Ръководи интернационалния проект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в </a:t>
            </a:r>
            <a:r>
              <a:rPr lang="en-US" sz="3200" dirty="0"/>
              <a:t>C# </a:t>
            </a:r>
            <a:r>
              <a:rPr lang="bg-BG" sz="3200" dirty="0"/>
              <a:t>курсовете </a:t>
            </a:r>
            <a:br>
              <a:rPr lang="bg-BG" sz="3200" dirty="0"/>
            </a:br>
            <a:r>
              <a:rPr lang="bg-BG" sz="3200" dirty="0"/>
              <a:t>от вътрешната програма</a:t>
            </a:r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83" y="1946812"/>
            <a:ext cx="3278517" cy="3278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04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722</Words>
  <Application>Microsoft Office PowerPoint</Application>
  <PresentationFormat>Custom</PresentationFormat>
  <Paragraphs>198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Основи на програмирането </vt:lpstr>
      <vt:lpstr>Съдържание</vt:lpstr>
      <vt:lpstr>PowerPoint Presentation</vt:lpstr>
      <vt:lpstr>Цели на курса</vt:lpstr>
      <vt:lpstr>Учебна програма</vt:lpstr>
      <vt:lpstr>Учебна програма (2)</vt:lpstr>
      <vt:lpstr>Разпределение на лекция</vt:lpstr>
      <vt:lpstr>PowerPoint Presentation</vt:lpstr>
      <vt:lpstr>Преподаватели</vt:lpstr>
      <vt:lpstr>Преподаватели</vt:lpstr>
      <vt:lpstr>PowerPoint Presentation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PowerPoint Presentation</vt:lpstr>
      <vt:lpstr>PowerPoint Presentation</vt:lpstr>
      <vt:lpstr>Сайт на курса и материали</vt:lpstr>
      <vt:lpstr>Слайдове, видео, домашни</vt:lpstr>
      <vt:lpstr>Книга "Основи на програмирането със Python"</vt:lpstr>
      <vt:lpstr>Препоръчителен софтуер</vt:lpstr>
      <vt:lpstr>PowerPoint Presentation</vt:lpstr>
      <vt:lpstr>SoftUni Diamond Partners</vt:lpstr>
      <vt:lpstr>СофтУни организационни партньори</vt:lpstr>
      <vt:lpstr>Лиценз</vt:lpstr>
      <vt:lpstr>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creator/>
  <cp:keywords>Sofware University, SoftUni, programming, coding, software development, education, training, course, курс, програмиране, кодене, кодиране, СофтУни</cp:keywords>
  <cp:lastModifiedBy/>
  <cp:revision>1</cp:revision>
  <dcterms:modified xsi:type="dcterms:W3CDTF">2020-03-07T07:56:56Z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